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 Slab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918E4C-83EA-4E8B-9A3E-F5C4B8F09803}">
  <a:tblStyle styleId="{03918E4C-83EA-4E8B-9A3E-F5C4B8F09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44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46" Type="http://schemas.openxmlformats.org/officeDocument/2006/relationships/font" Target="fonts/ProximaNova-italic.fntdata"/><Relationship Id="rId23" Type="http://schemas.openxmlformats.org/officeDocument/2006/relationships/slide" Target="slides/slide17.xml"/><Relationship Id="rId45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ProximaNov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bold.fntdata"/><Relationship Id="rId16" Type="http://schemas.openxmlformats.org/officeDocument/2006/relationships/slide" Target="slides/slide10.xml"/><Relationship Id="rId38" Type="http://schemas.openxmlformats.org/officeDocument/2006/relationships/font" Target="fonts/RobotoSlab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7f8e94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7f8e94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88f09ac7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88f09ac7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87a2288d6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87a2288d6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87a2288d6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87a2288d6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87a2288d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87a2288d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7a2288d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7a2288d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87a2288d6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87a2288d6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87a2288d6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87a2288d6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87a2288d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87a2288d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881c7ab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881c7ab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87a2288d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87a2288d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81c7ab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81c7ab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881c7ab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881c7ab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parameters stable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state values and switching function fucked. Parameter manipulation gucci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881c7ab1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881c7ab1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88f09ac7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88f09ac7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87a2288d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87a2288d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87a2288d6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87a2288d6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7a2288d6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7a2288d6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7a2288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7a2288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87a2288d6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87a2288d6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87a2288d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87a2288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7a2288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7a2288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87a2288d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87a2288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88f09ac7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88f09ac7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7f8e94af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7f8e94af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7a2288d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7a2288d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7a2288d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7a2288d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87a2288d6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87a2288d6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87a2288d6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87a2288d6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87a2288d6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87a2288d6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Waterborne Polio Detection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 BAAKteria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Kathryn Atherton, Archana Kikla, Barbara McAnulty, Adrian Ortiz-Velez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2" type="body"/>
          </p:nvPr>
        </p:nvSpPr>
        <p:spPr>
          <a:xfrm>
            <a:off x="4659975" y="175950"/>
            <a:ext cx="44139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Promoter: </a:t>
            </a:r>
            <a:r>
              <a:rPr b="1" lang="en"/>
              <a:t>iGem part BBa_J23119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RBS: </a:t>
            </a:r>
            <a:r>
              <a:rPr b="1" lang="en"/>
              <a:t>iGem part BBa_B0030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Coding Region: </a:t>
            </a:r>
            <a:r>
              <a:rPr b="1" lang="en"/>
              <a:t>Human Poliovirus Receptor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Terminator: </a:t>
            </a:r>
            <a:r>
              <a:rPr b="1" lang="en"/>
              <a:t>iGEM part BBa_B1006</a:t>
            </a:r>
            <a:endParaRPr b="1"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2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 rot="10800000">
            <a:off x="1838575" y="3751500"/>
            <a:ext cx="908100" cy="841800"/>
          </a:xfrm>
          <a:prstGeom prst="triangle">
            <a:avLst>
              <a:gd fmla="val 50000" name="adj"/>
            </a:avLst>
          </a:prstGeom>
          <a:solidFill>
            <a:srgbClr val="B7B7B7">
              <a:alpha val="43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794525" y="2939350"/>
            <a:ext cx="29757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Parts</a:t>
            </a:r>
            <a:endParaRPr sz="3500"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21461" l="5448" r="8336" t="18971"/>
          <a:stretch/>
        </p:blipFill>
        <p:spPr>
          <a:xfrm>
            <a:off x="4908345" y="1813427"/>
            <a:ext cx="3917175" cy="15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4652201" y="3330125"/>
            <a:ext cx="42012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Promoter: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iGem part BBa_J23119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RBS: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iGem part BBa_B0030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 Region: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complement to the first 24 bp of poliovirus +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lacI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Terminator: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iGEM part BBa_B1006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4">
            <a:alphaModFix/>
          </a:blip>
          <a:srcRect b="17094" l="6974" r="8171" t="25925"/>
          <a:stretch/>
        </p:blipFill>
        <p:spPr>
          <a:xfrm>
            <a:off x="4936237" y="1813436"/>
            <a:ext cx="3917175" cy="1478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4841125" y="70775"/>
            <a:ext cx="1729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3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 rot="10800000">
            <a:off x="1838575" y="3751500"/>
            <a:ext cx="908100" cy="841800"/>
          </a:xfrm>
          <a:prstGeom prst="triangle">
            <a:avLst>
              <a:gd fmla="val 50000" name="adj"/>
            </a:avLst>
          </a:prstGeom>
          <a:solidFill>
            <a:srgbClr val="B7B7B7">
              <a:alpha val="43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794525" y="2939350"/>
            <a:ext cx="29757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Parts</a:t>
            </a:r>
            <a:endParaRPr sz="3500"/>
          </a:p>
        </p:txBody>
      </p:sp>
      <p:sp>
        <p:nvSpPr>
          <p:cNvPr id="192" name="Google Shape;192;p23"/>
          <p:cNvSpPr txBox="1"/>
          <p:nvPr/>
        </p:nvSpPr>
        <p:spPr>
          <a:xfrm>
            <a:off x="4719575" y="182275"/>
            <a:ext cx="43017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3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Promoter: </a:t>
            </a: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RBS: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iGem part BBa_B0030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 Region: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mCherry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fluorescent protein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Terminator: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iGEM part BBa_B1006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20229" l="5129" r="8655" t="23075"/>
          <a:stretch/>
        </p:blipFill>
        <p:spPr>
          <a:xfrm>
            <a:off x="5018075" y="1888175"/>
            <a:ext cx="3704700" cy="13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4719575" y="3007200"/>
            <a:ext cx="4413900" cy="23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Promoter: </a:t>
            </a:r>
            <a:r>
              <a:rPr b="1" i="1" lang="en"/>
              <a:t>lac </a:t>
            </a:r>
            <a:r>
              <a:rPr b="1" lang="en"/>
              <a:t>operator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RBS: </a:t>
            </a:r>
            <a:r>
              <a:rPr b="1" lang="en"/>
              <a:t>iGem part BBa_B0030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Coding Region: </a:t>
            </a:r>
            <a:r>
              <a:rPr b="1" lang="en"/>
              <a:t>antisense of aeBlue protein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Terminator: </a:t>
            </a:r>
            <a:r>
              <a:rPr b="1" lang="en"/>
              <a:t>iGEM part BBa_B1006</a:t>
            </a:r>
            <a:endParaRPr b="1"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 b="28488" l="11539" r="8492" t="18520"/>
          <a:stretch/>
        </p:blipFill>
        <p:spPr>
          <a:xfrm>
            <a:off x="5018075" y="1888175"/>
            <a:ext cx="3663262" cy="1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dA-asrresult1a.png" id="201" name="Google Shape;201;p24"/>
          <p:cNvPicPr preferRelativeResize="0"/>
          <p:nvPr/>
        </p:nvPicPr>
        <p:blipFill rotWithShape="1">
          <a:blip r:embed="rId3">
            <a:alphaModFix/>
          </a:blip>
          <a:srcRect b="49088" l="5464" r="0" t="0"/>
          <a:stretch/>
        </p:blipFill>
        <p:spPr>
          <a:xfrm>
            <a:off x="4799875" y="3412250"/>
            <a:ext cx="4045200" cy="14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4868275" y="347525"/>
            <a:ext cx="39084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5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Promoter: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PgadA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RBS: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iGem part BBa_B0030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 Region: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aeBlue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Terminator: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iGEM part BBa_B1006</a:t>
            </a:r>
            <a:endParaRPr b="1"/>
          </a:p>
        </p:txBody>
      </p:sp>
      <p:sp>
        <p:nvSpPr>
          <p:cNvPr id="203" name="Google Shape;203;p24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 rot="10800000">
            <a:off x="1838575" y="3751500"/>
            <a:ext cx="908100" cy="841800"/>
          </a:xfrm>
          <a:prstGeom prst="triangle">
            <a:avLst>
              <a:gd fmla="val 50000" name="adj"/>
            </a:avLst>
          </a:prstGeom>
          <a:solidFill>
            <a:srgbClr val="B7B7B7">
              <a:alpha val="43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794525" y="2939350"/>
            <a:ext cx="29757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Parts</a:t>
            </a:r>
            <a:endParaRPr sz="3500"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 b="17379" l="0" r="11863" t="17012"/>
          <a:stretch/>
        </p:blipFill>
        <p:spPr>
          <a:xfrm>
            <a:off x="5020388" y="1903050"/>
            <a:ext cx="3604176" cy="150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5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 txBox="1"/>
          <p:nvPr>
            <p:ph type="title"/>
          </p:nvPr>
        </p:nvSpPr>
        <p:spPr>
          <a:xfrm>
            <a:off x="804475" y="3413700"/>
            <a:ext cx="29757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DNA</a:t>
            </a:r>
            <a:endParaRPr sz="2000"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2607" l="58459" r="15091" t="34570"/>
          <a:stretch/>
        </p:blipFill>
        <p:spPr>
          <a:xfrm>
            <a:off x="5007250" y="1794625"/>
            <a:ext cx="3309948" cy="326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4868275" y="131125"/>
            <a:ext cx="39084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Coding regions: IDT Codon Optimizer Tool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Benchling Digest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BsaI cut sites added for cloning plan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endParaRPr/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265500" y="-1012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Plan</a:t>
            </a:r>
            <a:endParaRPr/>
          </a:p>
        </p:txBody>
      </p:sp>
      <p:sp>
        <p:nvSpPr>
          <p:cNvPr id="237" name="Google Shape;237;p27"/>
          <p:cNvSpPr txBox="1"/>
          <p:nvPr>
            <p:ph idx="1" type="subTitle"/>
          </p:nvPr>
        </p:nvSpPr>
        <p:spPr>
          <a:xfrm>
            <a:off x="265500" y="1549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Golden Gate</a:t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6" y="2714903"/>
            <a:ext cx="8175049" cy="2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4783125" y="556925"/>
            <a:ext cx="3908400" cy="16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parts total: perform Golden Gate twice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Chosen to keep costs low while performing as few reactions as possible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Golden Gate Cloning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Up to 10 parts assembled in single pot reaction without purification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Simple, fast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Scarless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Only one restriction enzyme</a:t>
            </a:r>
            <a:endParaRPr sz="2000"/>
          </a:p>
        </p:txBody>
      </p:sp>
      <p:sp>
        <p:nvSpPr>
          <p:cNvPr id="247" name="Google Shape;247;p2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Overhangs must be unique to prevent misassembly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Parts can’t have i</a:t>
            </a:r>
            <a:r>
              <a:rPr lang="en" sz="2000"/>
              <a:t>nternal Bsa I sites </a:t>
            </a:r>
            <a:r>
              <a:rPr lang="en" sz="2000"/>
              <a:t>in gene of interest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Parts need to be in appropriate format; relying on PCR</a:t>
            </a:r>
            <a:endParaRPr sz="2000"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Genomic Integration Plan</a:t>
            </a:r>
            <a:endParaRPr/>
          </a:p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 with Lambda Red</a:t>
            </a:r>
            <a:endParaRPr/>
          </a:p>
        </p:txBody>
      </p:sp>
      <p:sp>
        <p:nvSpPr>
          <p:cNvPr id="255" name="Google Shape;255;p29"/>
          <p:cNvSpPr txBox="1"/>
          <p:nvPr>
            <p:ph idx="2" type="body"/>
          </p:nvPr>
        </p:nvSpPr>
        <p:spPr>
          <a:xfrm>
            <a:off x="4892300" y="3466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High efficiency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Accessibility to PAM sites in </a:t>
            </a:r>
            <a:r>
              <a:rPr i="1" lang="en" sz="2000"/>
              <a:t>E. Coli</a:t>
            </a:r>
            <a:endParaRPr i="1"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256" name="Google Shape;25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4892300" y="2769000"/>
            <a:ext cx="4045200" cy="20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Necessity of PAM sites</a:t>
            </a:r>
            <a:endParaRPr sz="2000" strike="sng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Works best in eukaryotes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 for our System</a:t>
            </a:r>
            <a:endParaRPr/>
          </a:p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387900" y="1489825"/>
            <a:ext cx="3147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first order kinetics, hill repression, and assumed second order irreversible hybridization kinetics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baseline="-25000" lang="en"/>
              <a:t>mCherry</a:t>
            </a:r>
            <a:r>
              <a:rPr lang="en"/>
              <a:t> is very low</a:t>
            </a:r>
            <a:endParaRPr/>
          </a:p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200" y="1683675"/>
            <a:ext cx="5678826" cy="26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828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Vaccine developed in 1955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Afghanistan, Pakistan, </a:t>
            </a:r>
            <a:r>
              <a:rPr b="1" lang="en"/>
              <a:t>Nigeria</a:t>
            </a:r>
            <a:r>
              <a:rPr lang="en"/>
              <a:t>, still fighting polio endemic </a:t>
            </a:r>
            <a:r>
              <a:rPr baseline="30000" lang="en"/>
              <a:t>2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/>
              <a:t>CDC categorized as a Level 2 Hazard to travelers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Biosafety bill signed into law April 2015 </a:t>
            </a:r>
            <a:r>
              <a:rPr baseline="30000" lang="en"/>
              <a:t>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Due to Nigeria’s open-mindedness toward biotechnology solutions, we plan to use synthetic biology to tackle the problem of the Nigerian polio endemic.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65500" y="2311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Polio is a crippling disease which attacks the nervous system and is spread through contact with the feces of an infected person or drinking water or eating food contaminated with infected feces. </a:t>
            </a:r>
            <a:r>
              <a:rPr baseline="30000" lang="en"/>
              <a:t>1</a:t>
            </a:r>
            <a:endParaRPr baseline="30000"/>
          </a:p>
        </p:txBody>
      </p:sp>
      <p:pic>
        <p:nvPicPr>
          <p:cNvPr descr="Image result for polio"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213" y="194550"/>
            <a:ext cx="1341766" cy="13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572000" y="4833200"/>
            <a:ext cx="7359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http://www.virology.ws/wp-content/uploads/2016/08/poliovirus-copy.png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Assumptions</a:t>
            </a:r>
            <a:endParaRPr/>
          </a:p>
        </p:txBody>
      </p:sp>
      <p:sp>
        <p:nvSpPr>
          <p:cNvPr id="277" name="Google Shape;277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protein expression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mRNA decay ~4min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Protein decay ~10-20min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mCherry and aeBlue: 20min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lacI: 10min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Protein decay:mRNA decay ~ 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secondary </a:t>
            </a:r>
            <a:r>
              <a:rPr lang="en"/>
              <a:t>structure</a:t>
            </a:r>
            <a:r>
              <a:rPr lang="en"/>
              <a:t> </a:t>
            </a:r>
            <a:r>
              <a:rPr lang="en"/>
              <a:t>impending</a:t>
            </a:r>
            <a:r>
              <a:rPr lang="en"/>
              <a:t> hybridization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Growth rate by the bacteria </a:t>
            </a:r>
            <a:r>
              <a:rPr lang="en"/>
              <a:t>negligible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RBS</a:t>
            </a:r>
            <a:endParaRPr/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0" y="2782275"/>
            <a:ext cx="4133925" cy="2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3939900" y="1067975"/>
            <a:ext cx="5161200" cy="261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Normalization and Jacobian </a:t>
            </a:r>
            <a:endParaRPr/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387900" y="1489825"/>
            <a:ext cx="3410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Normalized to make Jacobian and parameter searching easier</a:t>
            </a:r>
            <a:endParaRPr/>
          </a:p>
        </p:txBody>
      </p:sp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8" name="Google Shape;288;p33"/>
          <p:cNvGraphicFramePr/>
          <p:nvPr/>
        </p:nvGraphicFramePr>
        <p:xfrm>
          <a:off x="3939900" y="106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{03918E4C-83EA-4E8B-9A3E-F5C4B8F09803}</a:tableStyleId>
              </a:tblPr>
              <a:tblGrid>
                <a:gridCol w="762000"/>
                <a:gridCol w="666750"/>
                <a:gridCol w="704850"/>
                <a:gridCol w="800100"/>
                <a:gridCol w="819150"/>
                <a:gridCol w="752475"/>
                <a:gridCol w="65602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mRNA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lacI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mRNA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mRNA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mCherry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mRNA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aeBlue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-1-m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polio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lac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lac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X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lac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-1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X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lac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-1-ˠ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-1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mCherry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mCherry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-1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-2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0</a:t>
                      </a:r>
                      <a:endParaRPr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aeBlue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53744"/>
                          </a:solidFill>
                        </a:rPr>
                        <a:t>-b</a:t>
                      </a:r>
                      <a:r>
                        <a:rPr baseline="-25000" lang="en" sz="1300">
                          <a:solidFill>
                            <a:srgbClr val="353744"/>
                          </a:solidFill>
                        </a:rPr>
                        <a:t>aeBlue</a:t>
                      </a:r>
                      <a:endParaRPr baseline="-25000" sz="1300">
                        <a:solidFill>
                          <a:srgbClr val="353744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b="0" l="0" r="3437" t="6785"/>
          <a:stretch/>
        </p:blipFill>
        <p:spPr>
          <a:xfrm>
            <a:off x="5880750" y="1151125"/>
            <a:ext cx="3261585" cy="3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4">
            <a:alphaModFix/>
          </a:blip>
          <a:srcRect b="0" l="0" r="0" t="5829"/>
          <a:stretch/>
        </p:blipFill>
        <p:spPr>
          <a:xfrm>
            <a:off x="2515500" y="1151135"/>
            <a:ext cx="3365250" cy="325539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Graphs and Parameters</a:t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2515500" y="4267500"/>
            <a:ext cx="64392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Simulated polio biodetector behaviour. A) Polio absent and aeBlue is expressed. B) Polio present and mCherry is expressed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319500" y="4769425"/>
            <a:ext cx="4204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❏"/>
            </a:pPr>
            <a:r>
              <a:rPr b="1" lang="en" sz="1600">
                <a:solidFill>
                  <a:schemeClr val="accent5"/>
                </a:solidFill>
              </a:rPr>
              <a:t>Fast:</a:t>
            </a:r>
            <a:r>
              <a:rPr lang="en" sz="1600">
                <a:solidFill>
                  <a:schemeClr val="accent5"/>
                </a:solidFill>
              </a:rPr>
              <a:t> report results in under one hour</a:t>
            </a:r>
            <a:endParaRPr sz="16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9" name="Google Shape;299;p34"/>
          <p:cNvSpPr txBox="1"/>
          <p:nvPr/>
        </p:nvSpPr>
        <p:spPr>
          <a:xfrm>
            <a:off x="319500" y="4701325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319500" y="1438100"/>
            <a:ext cx="21960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mRNA half-life is ~4 min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determined signal at least 8 min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 steady state signal ~30 min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2515500" y="4103225"/>
            <a:ext cx="2748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5809850" y="4103225"/>
            <a:ext cx="274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idx="2" type="body"/>
          </p:nvPr>
        </p:nvSpPr>
        <p:spPr>
          <a:xfrm>
            <a:off x="4939500" y="323975"/>
            <a:ext cx="3837000" cy="41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Inactivate system during shelf life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Lactic acid to reduce pH to control </a:t>
            </a:r>
            <a:r>
              <a:rPr i="1" lang="en" sz="1500"/>
              <a:t>E. coli </a:t>
            </a:r>
            <a:r>
              <a:rPr lang="en" sz="1500"/>
              <a:t>population in reasonable temperature range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Shelf life of at least 56 days in acidic conditions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Appropriate fill level lines for volumes of water (start test) and bleach (kill system)</a:t>
            </a:r>
            <a:endParaRPr sz="1500"/>
          </a:p>
        </p:txBody>
      </p:sp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3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</p:txBody>
      </p:sp>
      <p:sp>
        <p:nvSpPr>
          <p:cNvPr id="310" name="Google Shape;310;p3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Larger System</a:t>
            </a:r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50" y="1485250"/>
            <a:ext cx="3629175" cy="35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2100" y="4373700"/>
            <a:ext cx="45720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381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Conner, D., &amp; Kotrola, J. (1995, January). Growth and Survival of Escherichia coli O157:H7 under Acidic Conditions. APPLIED AND ENVIRONMENTAL MICROBIOLOGY, 61(1), 382-385.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5251950" y="3725900"/>
            <a:ext cx="1791300" cy="118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endParaRPr/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Improvements</a:t>
            </a:r>
            <a:endParaRPr/>
          </a:p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L*a*b colorimetric measurements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Troubleshooting common user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Varying water volumes and therefore varying 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Sediments or other foreign materials</a:t>
            </a:r>
            <a:endParaRPr/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387900" y="555600"/>
            <a:ext cx="833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Final Product: </a:t>
            </a:r>
            <a:r>
              <a:rPr lang="en">
                <a:solidFill>
                  <a:schemeClr val="accent5"/>
                </a:solidFill>
              </a:rPr>
              <a:t>A Home Water Test to Detect Polio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-7200" y="4540200"/>
            <a:ext cx="9129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❏"/>
            </a:pP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User-friendly:</a:t>
            </a: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must be able to be used and understood by people without any training and can be performed at home without uncommon equipment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-14550" y="4385700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41" name="Google Shape;34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" y="1682875"/>
            <a:ext cx="9129299" cy="240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Measurement of Project Success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48" name="Google Shape;348;p40"/>
          <p:cNvSpPr txBox="1"/>
          <p:nvPr>
            <p:ph idx="2" type="body"/>
          </p:nvPr>
        </p:nvSpPr>
        <p:spPr>
          <a:xfrm>
            <a:off x="4744950" y="571800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❏"/>
            </a:pPr>
            <a:r>
              <a:rPr b="1" lang="en" sz="1600">
                <a:solidFill>
                  <a:schemeClr val="accent5"/>
                </a:solidFill>
              </a:rPr>
              <a:t>User-friendly:</a:t>
            </a:r>
            <a:r>
              <a:rPr lang="en" sz="1600">
                <a:solidFill>
                  <a:schemeClr val="accent5"/>
                </a:solidFill>
              </a:rPr>
              <a:t> kit comes with all materials needed besides water to be tested and instructions for performing the test and disposal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❏"/>
            </a:pPr>
            <a:r>
              <a:rPr b="1" lang="en" sz="1600">
                <a:solidFill>
                  <a:schemeClr val="accent5"/>
                </a:solidFill>
              </a:rPr>
              <a:t>Fast:</a:t>
            </a:r>
            <a:r>
              <a:rPr lang="en" sz="1600">
                <a:solidFill>
                  <a:schemeClr val="accent5"/>
                </a:solidFill>
              </a:rPr>
              <a:t> report results in about thirty minutes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❏"/>
            </a:pPr>
            <a:r>
              <a:rPr b="1" lang="en" sz="1600">
                <a:solidFill>
                  <a:schemeClr val="accent5"/>
                </a:solidFill>
              </a:rPr>
              <a:t>Positive and negative results:</a:t>
            </a:r>
            <a:r>
              <a:rPr lang="en" sz="1600">
                <a:solidFill>
                  <a:schemeClr val="accent5"/>
                </a:solidFill>
              </a:rPr>
              <a:t> blue signal if there is no polio, red signal in the presence of polio</a:t>
            </a:r>
            <a:endParaRPr sz="1600">
              <a:solidFill>
                <a:schemeClr val="accent5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❏"/>
            </a:pPr>
            <a:r>
              <a:rPr b="1" lang="en" sz="1600">
                <a:solidFill>
                  <a:schemeClr val="accent5"/>
                </a:solidFill>
              </a:rPr>
              <a:t>Accessible to majority of population:</a:t>
            </a:r>
            <a:r>
              <a:rPr lang="en" sz="1600">
                <a:solidFill>
                  <a:schemeClr val="accent5"/>
                </a:solidFill>
              </a:rPr>
              <a:t> blue/red combination accessible to the color-blind population</a:t>
            </a:r>
            <a:endParaRPr sz="1600"/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0"/>
          <p:cNvSpPr txBox="1"/>
          <p:nvPr/>
        </p:nvSpPr>
        <p:spPr>
          <a:xfrm>
            <a:off x="4731875" y="486975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4731875" y="1607888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4744950" y="2131350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4744950" y="2946525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293275" y="1362300"/>
            <a:ext cx="4045200" cy="24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Responsible Science and Ethical Considerations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59" name="Google Shape;359;p41"/>
          <p:cNvSpPr txBox="1"/>
          <p:nvPr>
            <p:ph idx="2" type="body"/>
          </p:nvPr>
        </p:nvSpPr>
        <p:spPr>
          <a:xfrm>
            <a:off x="4660500" y="217775"/>
            <a:ext cx="4483500" cy="42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Biosafety: </a:t>
            </a:r>
            <a:r>
              <a:rPr lang="en" sz="1700"/>
              <a:t>kit comes with method for safe disposal so that the contaminated water nor the engineered bacteria is introduced to the outside environment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Biosecurity: </a:t>
            </a:r>
            <a:r>
              <a:rPr lang="en" sz="1700"/>
              <a:t>unlikely harmful repurposing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Justice and Fairness:</a:t>
            </a:r>
            <a:r>
              <a:rPr lang="en" sz="1700"/>
              <a:t> ideally sell the product to the government and distribute to citizens for free so that anyone can test water regardless of income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Eugenics: </a:t>
            </a:r>
            <a:r>
              <a:rPr lang="en" sz="1700"/>
              <a:t>unlikely</a:t>
            </a:r>
            <a:r>
              <a:rPr lang="en" sz="1700"/>
              <a:t> backlash from engineering </a:t>
            </a:r>
            <a:r>
              <a:rPr i="1" lang="en" sz="1700"/>
              <a:t>E. coli</a:t>
            </a:r>
            <a:endParaRPr i="1" sz="1700"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387900" y="1274138"/>
            <a:ext cx="83682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[1] “Travelers' Health,” Centers for Disease Control and Prevention, 26-Oct-2018. [Online]. Available: https://wwwnc.cdc.gov/travel/notices/alert/polio-nigeria.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[2] “Nigeria,” GPEI. [Online]. Available: http://polioeradication.org/where-we-work/nigeria/.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[3] “Led by Nigeria, Africa opening door to genetically modified crop cultivation,” Genetic Literacy Project, 12-Jan-2018. [Online]. Available: https://geneticliteracyproject.org/2017/03/06/led-nigeria-africa-gradually-opening-door-genetically-modified-crop-cultivation/.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[4] G. Williams, F. Taylor, I. I. Odidika, and K. Amusa, “Frequency of color blindness among Nigerian school children in Lagos,” American Journal of Human Biology, vol. 10, no. 3, pp. 283–288, 1998.</a:t>
            </a:r>
            <a:endParaRPr sz="1400"/>
          </a:p>
          <a:p>
            <a:pPr indent="-381000" lvl="0" marL="381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[5] Conner, D., &amp; Kotrola, J. (1995, January). Growth and Survival of Escherichia coli O157:H7 under Acidic Conditions. APPLIED AND ENVIRONMENTAL MICROBIOLOGY, 61(1), 382-385.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73" name="Google Shape;37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mage result for polio"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32" y="3057188"/>
            <a:ext cx="801525" cy="8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737550" y="3416000"/>
            <a:ext cx="7668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Ideal design: </a:t>
            </a:r>
            <a:r>
              <a:rPr b="1" lang="e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In-home </a:t>
            </a:r>
            <a:r>
              <a:rPr b="1" lang="e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Poliovirus</a:t>
            </a:r>
            <a:r>
              <a:rPr b="1" lang="e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Biosensor</a:t>
            </a:r>
            <a:endParaRPr b="1" sz="4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00" y="267100"/>
            <a:ext cx="4638808" cy="31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Design Specifications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744950" y="724200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" sz="1600"/>
              <a:t>User-friendly:</a:t>
            </a:r>
            <a:r>
              <a:rPr lang="en" sz="1600"/>
              <a:t> must be able to be used and understood by people without any training and can be performed at home without uncommon equipment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" sz="1600"/>
              <a:t>Fast:</a:t>
            </a:r>
            <a:r>
              <a:rPr lang="en" sz="1600"/>
              <a:t> report results in under one hour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" sz="1600"/>
              <a:t>Positive and negative results:</a:t>
            </a:r>
            <a:r>
              <a:rPr lang="en" sz="1600"/>
              <a:t> create some form of signal for both detection of polio and absence of polio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b="1" lang="en" sz="1600"/>
              <a:t>Accessible to majority of population:</a:t>
            </a:r>
            <a:r>
              <a:rPr lang="en" sz="1600"/>
              <a:t> easy to understand results and accessible to color-blind </a:t>
            </a:r>
            <a:endParaRPr sz="1600"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Design</a:t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rot="10800000">
            <a:off x="4030100" y="578100"/>
            <a:ext cx="4585800" cy="39873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>
            <a:off x="4515250" y="1408350"/>
            <a:ext cx="3628200" cy="32088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>
            <a:off x="4993750" y="2242050"/>
            <a:ext cx="2677200" cy="2375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10800000">
            <a:off x="5432575" y="3020250"/>
            <a:ext cx="1801800" cy="15969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10800000">
            <a:off x="5854375" y="3770550"/>
            <a:ext cx="957300" cy="8466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048275" y="392350"/>
            <a:ext cx="2570400" cy="12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5245350" y="1155125"/>
            <a:ext cx="2570400" cy="12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</a:t>
            </a:r>
            <a:endParaRPr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5358150" y="1949100"/>
            <a:ext cx="2570400" cy="12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System</a:t>
            </a:r>
            <a:endParaRPr sz="4000"/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5773475" y="2726775"/>
            <a:ext cx="2570400" cy="12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Parts</a:t>
            </a:r>
            <a:endParaRPr sz="3000"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6035550" y="3694350"/>
            <a:ext cx="9900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DNA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900" y="1067786"/>
            <a:ext cx="4156726" cy="30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5797075" y="4257825"/>
            <a:ext cx="30048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 coli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polio receptor membrane protein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9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1059036" y="148875"/>
            <a:ext cx="2466600" cy="12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Chassis</a:t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542525" y="1421700"/>
            <a:ext cx="3479700" cy="3171600"/>
          </a:xfrm>
          <a:prstGeom prst="triangle">
            <a:avLst>
              <a:gd fmla="val 50000" name="adj"/>
            </a:avLst>
          </a:prstGeom>
          <a:solidFill>
            <a:srgbClr val="B7B7B7">
              <a:alpha val="523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1012225" y="2240400"/>
            <a:ext cx="2545800" cy="2352900"/>
          </a:xfrm>
          <a:prstGeom prst="triangle">
            <a:avLst>
              <a:gd fmla="val 50000" name="adj"/>
            </a:avLst>
          </a:prstGeom>
          <a:solidFill>
            <a:srgbClr val="B7B7B7">
              <a:alpha val="43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269725" y="65790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9214" l="8653" r="15703" t="0"/>
          <a:stretch/>
        </p:blipFill>
        <p:spPr>
          <a:xfrm>
            <a:off x="4681225" y="1691513"/>
            <a:ext cx="4339925" cy="292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32660" l="57163" r="26285" t="56965"/>
          <a:stretch/>
        </p:blipFill>
        <p:spPr>
          <a:xfrm>
            <a:off x="4895225" y="292533"/>
            <a:ext cx="3911926" cy="10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4721675" y="821525"/>
            <a:ext cx="4313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❏"/>
            </a:pP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Positive and negative results:</a:t>
            </a: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create some form of signal for both detection of polio and absence of polio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oboto"/>
              <a:buChar char="❏"/>
            </a:pP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Accessible to majority of population:</a:t>
            </a:r>
            <a:r>
              <a:rPr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easy to understand results and accessible to color-blind </a:t>
            </a:r>
            <a:endParaRPr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731875" y="898400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4731875" y="66625"/>
            <a:ext cx="571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✔️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/>
          <p:nvPr/>
        </p:nvSpPr>
        <p:spPr>
          <a:xfrm rot="10800000">
            <a:off x="82025" y="599856"/>
            <a:ext cx="4400700" cy="3929100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 rot="10800000">
            <a:off x="547529" y="1417950"/>
            <a:ext cx="3481800" cy="3162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10800000">
            <a:off x="85375" y="594013"/>
            <a:ext cx="4413900" cy="3955500"/>
          </a:xfrm>
          <a:prstGeom prst="triangle">
            <a:avLst>
              <a:gd fmla="val 50000" name="adj"/>
            </a:avLst>
          </a:prstGeom>
          <a:solidFill>
            <a:srgbClr val="B7B7B7">
              <a:alpha val="392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10800000">
            <a:off x="1006686" y="2239650"/>
            <a:ext cx="2569200" cy="23403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10800000">
            <a:off x="1427718" y="3006450"/>
            <a:ext cx="1729200" cy="15735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10800000">
            <a:off x="1832666" y="3745650"/>
            <a:ext cx="918600" cy="834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10800000">
            <a:off x="1444025" y="3014700"/>
            <a:ext cx="1704600" cy="1578600"/>
          </a:xfrm>
          <a:prstGeom prst="triangle">
            <a:avLst>
              <a:gd fmla="val 50000" name="adj"/>
            </a:avLst>
          </a:prstGeom>
          <a:solidFill>
            <a:srgbClr val="B7B7B7">
              <a:alpha val="438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794525" y="2239650"/>
            <a:ext cx="29757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21461" l="5448" r="8336" t="18971"/>
          <a:stretch/>
        </p:blipFill>
        <p:spPr>
          <a:xfrm>
            <a:off x="4727873" y="2079399"/>
            <a:ext cx="1960246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17094" l="6974" r="8171" t="25925"/>
          <a:stretch/>
        </p:blipFill>
        <p:spPr>
          <a:xfrm>
            <a:off x="4739046" y="3120203"/>
            <a:ext cx="1937901" cy="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5">
            <a:alphaModFix/>
          </a:blip>
          <a:srcRect b="20229" l="5129" r="8655" t="23075"/>
          <a:stretch/>
        </p:blipFill>
        <p:spPr>
          <a:xfrm>
            <a:off x="4721675" y="4199300"/>
            <a:ext cx="2056652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6">
            <a:alphaModFix/>
          </a:blip>
          <a:srcRect b="28488" l="11539" r="8492" t="18520"/>
          <a:stretch/>
        </p:blipFill>
        <p:spPr>
          <a:xfrm>
            <a:off x="7074825" y="2599848"/>
            <a:ext cx="1960250" cy="7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7">
            <a:alphaModFix/>
          </a:blip>
          <a:srcRect b="17379" l="0" r="11863" t="17012"/>
          <a:stretch/>
        </p:blipFill>
        <p:spPr>
          <a:xfrm>
            <a:off x="7074825" y="3851800"/>
            <a:ext cx="1960250" cy="820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